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4" r:id="rId3"/>
    <p:sldId id="265" r:id="rId4"/>
    <p:sldId id="259" r:id="rId5"/>
    <p:sldId id="260" r:id="rId6"/>
    <p:sldId id="261" r:id="rId7"/>
    <p:sldId id="263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266" r:id="rId47"/>
    <p:sldId id="267" r:id="rId48"/>
    <p:sldId id="268" r:id="rId49"/>
    <p:sldId id="310" r:id="rId50"/>
    <p:sldId id="309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7A0143-D3FF-472E-8A45-A97DE39BDDE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48B480-E3A1-4CEB-8DCC-8029A2DD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4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63CCE3-BEF6-4297-97FD-50EAFAFB986D}" type="slidenum">
              <a:rPr lang="en-US" altLang="en-US" smtClean="0">
                <a:latin typeface="Arial" charset="0"/>
              </a:rPr>
              <a:pPr/>
              <a:t>38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2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AAFF-7A7D-40A0-B79B-510D10D1D10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6A73-B36C-4CE5-81B8-FDE24C206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ingconsultant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bioscience.com/" TargetMode="External"/><Relationship Id="rId3" Type="http://schemas.openxmlformats.org/officeDocument/2006/relationships/hyperlink" Target="http://www.geneontechnologies.com/" TargetMode="External"/><Relationship Id="rId7" Type="http://schemas.openxmlformats.org/officeDocument/2006/relationships/hyperlink" Target="http://www.hsp.com/" TargetMode="External"/><Relationship Id="rId2" Type="http://schemas.openxmlformats.org/officeDocument/2006/relationships/hyperlink" Target="http://www.annihil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eancoretech.com/" TargetMode="External"/><Relationship Id="rId5" Type="http://schemas.openxmlformats.org/officeDocument/2006/relationships/hyperlink" Target="http://www.pathosans.com/" TargetMode="External"/><Relationship Id="rId4" Type="http://schemas.openxmlformats.org/officeDocument/2006/relationships/hyperlink" Target="http://www.ecolab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sisurfacetechnologies.com/" TargetMode="External"/><Relationship Id="rId7" Type="http://schemas.openxmlformats.org/officeDocument/2006/relationships/hyperlink" Target="http://www.xytoblast.com/" TargetMode="External"/><Relationship Id="rId2" Type="http://schemas.openxmlformats.org/officeDocument/2006/relationships/hyperlink" Target="http://www.microx1.com/microx1_microprot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sealsafe.com/" TargetMode="External"/><Relationship Id="rId5" Type="http://schemas.openxmlformats.org/officeDocument/2006/relationships/hyperlink" Target="http://www.permanonusa.com/" TargetMode="External"/><Relationship Id="rId4" Type="http://schemas.openxmlformats.org/officeDocument/2006/relationships/hyperlink" Target="http://www.bactibarrier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igtouchup.com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mohawk-finish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nwfa.org/" TargetMode="External"/><Relationship Id="rId4" Type="http://schemas.openxmlformats.org/officeDocument/2006/relationships/hyperlink" Target="http://www.cal-floor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i0sMcPa1Q&amp;feature=youtu.be" TargetMode="External"/><Relationship Id="rId2" Type="http://schemas.openxmlformats.org/officeDocument/2006/relationships/hyperlink" Target="https://www.youtube.com/watch?v=QE5-3bTMnlw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ingconsultants.com/freestuff/EffectiveTraining2016.pdf" TargetMode="External"/><Relationship Id="rId2" Type="http://schemas.openxmlformats.org/officeDocument/2006/relationships/hyperlink" Target="http://www.cleaningconsultants.com/freestuff/Emergingtrendsincleaning0516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ingconsultants.com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752599"/>
          </a:xfrm>
        </p:spPr>
        <p:txBody>
          <a:bodyPr/>
          <a:lstStyle/>
          <a:p>
            <a:r>
              <a:rPr lang="en-US" dirty="0" smtClean="0"/>
              <a:t>CCINW Emerging Trends </a:t>
            </a:r>
            <a:br>
              <a:rPr lang="en-US" dirty="0" smtClean="0"/>
            </a:br>
            <a:r>
              <a:rPr lang="en-US" dirty="0" smtClean="0"/>
              <a:t>2016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35814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Surfaces We Clean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Customer Expectations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Staffing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Laws &amp; Regulation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Marketing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Technology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2089034" cy="21336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419600" y="5181600"/>
            <a:ext cx="4487863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400" dirty="0" smtClean="0"/>
              <a:t>                        </a:t>
            </a:r>
            <a:r>
              <a:rPr lang="en-US" altLang="en-US" sz="1400" dirty="0" err="1" smtClean="0"/>
              <a:t>Wm</a:t>
            </a:r>
            <a:r>
              <a:rPr lang="en-US" altLang="en-US" sz="1400" dirty="0" smtClean="0"/>
              <a:t> R. Griffin, President</a:t>
            </a:r>
          </a:p>
          <a:p>
            <a:pPr>
              <a:buFontTx/>
              <a:buNone/>
            </a:pPr>
            <a:r>
              <a:rPr lang="en-US" altLang="en-US" sz="1400" dirty="0" smtClean="0"/>
              <a:t>                  Cleaning Consultant Services, Inc.      	</a:t>
            </a:r>
            <a:r>
              <a:rPr lang="en-US" altLang="en-US" sz="1400" dirty="0" smtClean="0">
                <a:hlinkClick r:id="rId3"/>
              </a:rPr>
              <a:t>www.cleaningconsultants.com</a:t>
            </a:r>
            <a:r>
              <a:rPr lang="en-US" altLang="en-US" sz="1400" dirty="0" smtClean="0"/>
              <a:t>, </a:t>
            </a:r>
          </a:p>
          <a:p>
            <a:pPr>
              <a:buFontTx/>
              <a:buNone/>
            </a:pPr>
            <a:r>
              <a:rPr lang="en-US" altLang="en-US" sz="1400" dirty="0" smtClean="0"/>
              <a:t>	         C-206-849-0179</a:t>
            </a:r>
          </a:p>
          <a:p>
            <a:pPr>
              <a:buFontTx/>
              <a:buNone/>
            </a:pPr>
            <a:r>
              <a:rPr lang="en-US" altLang="en-US" sz="1400" dirty="0" smtClean="0"/>
              <a:t>	       </a:t>
            </a:r>
          </a:p>
          <a:p>
            <a:pPr>
              <a:buFontTx/>
              <a:buNone/>
            </a:pPr>
            <a:endParaRPr lang="en-US" altLang="en-US" sz="1400" dirty="0" smtClean="0"/>
          </a:p>
          <a:p>
            <a:pPr>
              <a:buFontTx/>
              <a:buNone/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536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Floor – 3D - Installed in 1740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8915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Floor Different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535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Floor No Nails – Wood Pegs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5385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at 10,000 Feet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6681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10,000 Feet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958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600" y="19812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2537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Vapor Carpet Extractor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000" y="2006600"/>
            <a:ext cx="5079999" cy="3810000"/>
          </a:xfrm>
        </p:spPr>
      </p:pic>
    </p:spTree>
    <p:extLst>
      <p:ext uri="{BB962C8B-B14F-4D97-AF65-F5344CB8AC3E}">
        <p14:creationId xmlns:p14="http://schemas.microsoft.com/office/powerpoint/2010/main" val="288655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Personalization of Carts &amp; Equipment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0690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 Hall – Amsterdam</a:t>
            </a:r>
            <a:br>
              <a:rPr lang="en-US" dirty="0" smtClean="0"/>
            </a:br>
            <a:r>
              <a:rPr lang="en-US" dirty="0" smtClean="0"/>
              <a:t>Home of ISSA/INTERCLEAN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9747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Robotic Scrubber Drier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467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 We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Stone, Tile, LVT, Wood</a:t>
            </a:r>
          </a:p>
          <a:p>
            <a:r>
              <a:rPr lang="en-US" dirty="0" smtClean="0"/>
              <a:t>More Area Rugs</a:t>
            </a:r>
          </a:p>
          <a:p>
            <a:r>
              <a:rPr lang="en-US" dirty="0" smtClean="0"/>
              <a:t>New Expanded Warranties</a:t>
            </a:r>
          </a:p>
          <a:p>
            <a:pPr lvl="1"/>
            <a:r>
              <a:rPr lang="en-US" dirty="0" smtClean="0"/>
              <a:t>Odor and Stain </a:t>
            </a:r>
          </a:p>
          <a:p>
            <a:r>
              <a:rPr lang="en-US" dirty="0" smtClean="0"/>
              <a:t>Pet Friendly</a:t>
            </a:r>
          </a:p>
          <a:p>
            <a:r>
              <a:rPr lang="en-US" dirty="0" smtClean="0"/>
              <a:t>Softer Carpet – Texture retention issues</a:t>
            </a:r>
          </a:p>
          <a:p>
            <a:r>
              <a:rPr lang="en-US" dirty="0" smtClean="0"/>
              <a:t>Less Carpet – Industry Position</a:t>
            </a:r>
          </a:p>
          <a:p>
            <a:r>
              <a:rPr lang="en-US" dirty="0" smtClean="0"/>
              <a:t>New Faux Surfaces – Photos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67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Makita </a:t>
            </a:r>
            <a:r>
              <a:rPr lang="en-US" dirty="0" smtClean="0"/>
              <a:t>Robot </a:t>
            </a:r>
            <a:r>
              <a:rPr lang="en-US" dirty="0" err="1" smtClean="0"/>
              <a:t>Vac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636" y="2129764"/>
            <a:ext cx="4846109" cy="3634582"/>
          </a:xfrm>
        </p:spPr>
      </p:pic>
    </p:spTree>
    <p:extLst>
      <p:ext uri="{BB962C8B-B14F-4D97-AF65-F5344CB8AC3E}">
        <p14:creationId xmlns:p14="http://schemas.microsoft.com/office/powerpoint/2010/main" val="24021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 Arena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4200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Robots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8479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Robots for Education Market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7619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Everything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People – Next Gen - Retirement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Surfaces – Self Cleaning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Why we Clean - Health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How we Clean - Processes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Chemicals – Equipment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Expectations - Validation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1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One Stands Still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Getting Better or Getting Worse</a:t>
            </a:r>
          </a:p>
          <a:p>
            <a:pPr>
              <a:defRPr/>
            </a:pPr>
            <a:r>
              <a:rPr lang="en-US" dirty="0" smtClean="0"/>
              <a:t>No middle ground. </a:t>
            </a:r>
          </a:p>
          <a:p>
            <a:pPr>
              <a:defRPr/>
            </a:pPr>
            <a:r>
              <a:rPr lang="en-US" dirty="0" smtClean="0"/>
              <a:t>What it means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4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038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Smart Phones – Software - Apps</a:t>
            </a:r>
          </a:p>
          <a:p>
            <a:pPr>
              <a:defRPr/>
            </a:pPr>
            <a:r>
              <a:rPr lang="en-US" dirty="0" smtClean="0"/>
              <a:t>Equipment</a:t>
            </a:r>
          </a:p>
          <a:p>
            <a:pPr>
              <a:defRPr/>
            </a:pPr>
            <a:r>
              <a:rPr lang="en-US" dirty="0" smtClean="0"/>
              <a:t>Digital World – Everything linked -Carpet</a:t>
            </a:r>
          </a:p>
          <a:p>
            <a:pPr>
              <a:defRPr/>
            </a:pPr>
            <a:r>
              <a:rPr lang="en-US" dirty="0" smtClean="0"/>
              <a:t>Robotics</a:t>
            </a:r>
          </a:p>
          <a:p>
            <a:pPr>
              <a:defRPr/>
            </a:pPr>
            <a:r>
              <a:rPr lang="en-US" dirty="0" smtClean="0"/>
              <a:t>Engineering and Design</a:t>
            </a:r>
          </a:p>
          <a:p>
            <a:pPr>
              <a:defRPr/>
            </a:pPr>
            <a:r>
              <a:rPr lang="en-US" dirty="0" smtClean="0"/>
              <a:t>Nano</a:t>
            </a:r>
          </a:p>
          <a:p>
            <a:pPr>
              <a:defRPr/>
            </a:pPr>
            <a:r>
              <a:rPr lang="en-US" dirty="0" smtClean="0"/>
              <a:t>Green and Sustainable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1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Never been a better time to be in cleaning or maintenance</a:t>
            </a:r>
          </a:p>
          <a:p>
            <a:r>
              <a:rPr lang="en-US" smtClean="0"/>
              <a:t>Risks are present</a:t>
            </a:r>
          </a:p>
          <a:p>
            <a:r>
              <a:rPr lang="en-US" smtClean="0"/>
              <a:t>Tipping point</a:t>
            </a:r>
          </a:p>
          <a:p>
            <a:pPr lvl="1"/>
            <a:r>
              <a:rPr lang="en-US" smtClean="0"/>
              <a:t>Technology</a:t>
            </a:r>
          </a:p>
          <a:p>
            <a:pPr lvl="1"/>
            <a:r>
              <a:rPr lang="en-US" smtClean="0"/>
              <a:t>Cost</a:t>
            </a:r>
          </a:p>
          <a:p>
            <a:pPr lvl="1"/>
            <a:r>
              <a:rPr lang="en-US" smtClean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39178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 Floor Care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3840163"/>
          </a:xfrm>
        </p:spPr>
        <p:txBody>
          <a:bodyPr/>
          <a:lstStyle/>
          <a:p>
            <a:r>
              <a:rPr lang="en-US" dirty="0" smtClean="0"/>
              <a:t>Carpeting</a:t>
            </a:r>
          </a:p>
          <a:p>
            <a:r>
              <a:rPr lang="en-US" dirty="0" smtClean="0"/>
              <a:t>Low Maintenance Surfaces</a:t>
            </a:r>
          </a:p>
          <a:p>
            <a:r>
              <a:rPr lang="en-US" dirty="0" smtClean="0"/>
              <a:t>Faux Surfaces</a:t>
            </a:r>
          </a:p>
        </p:txBody>
      </p:sp>
    </p:spTree>
    <p:extLst>
      <p:ext uri="{BB962C8B-B14F-4D97-AF65-F5344CB8AC3E}">
        <p14:creationId xmlns:p14="http://schemas.microsoft.com/office/powerpoint/2010/main" val="2695902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4000" smtClean="0"/>
              <a:t>Micro Fibers and Flat Mops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838200" y="5410200"/>
            <a:ext cx="2819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>
                <a:solidFill>
                  <a:schemeClr val="tx2"/>
                </a:solidFill>
              </a:rPr>
              <a:t>www.rubbermaid.com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1242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30500"/>
            <a:ext cx="27178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000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"/>
          <p:cNvSpPr txBox="1">
            <a:spLocks noChangeArrowheads="1"/>
          </p:cNvSpPr>
          <p:nvPr/>
        </p:nvSpPr>
        <p:spPr bwMode="auto">
          <a:xfrm>
            <a:off x="3295650" y="5943600"/>
            <a:ext cx="31623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>
                <a:solidFill>
                  <a:schemeClr val="tx2"/>
                </a:solidFill>
              </a:rPr>
              <a:t>www.primcosolutions.com</a:t>
            </a:r>
          </a:p>
        </p:txBody>
      </p:sp>
      <p:sp>
        <p:nvSpPr>
          <p:cNvPr id="35848" name="Rectangle 2"/>
          <p:cNvSpPr txBox="1">
            <a:spLocks noChangeArrowheads="1"/>
          </p:cNvSpPr>
          <p:nvPr/>
        </p:nvSpPr>
        <p:spPr bwMode="auto">
          <a:xfrm>
            <a:off x="6172200" y="5254625"/>
            <a:ext cx="271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>
                <a:solidFill>
                  <a:schemeClr val="tx2"/>
                </a:solidFill>
              </a:rPr>
              <a:t>Economy bucketless mopping system</a:t>
            </a:r>
          </a:p>
        </p:txBody>
      </p:sp>
      <p:sp>
        <p:nvSpPr>
          <p:cNvPr id="35849" name="Rectangle 2"/>
          <p:cNvSpPr txBox="1">
            <a:spLocks noChangeArrowheads="1"/>
          </p:cNvSpPr>
          <p:nvPr/>
        </p:nvSpPr>
        <p:spPr bwMode="auto">
          <a:xfrm>
            <a:off x="838200" y="2362200"/>
            <a:ext cx="2819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>
                <a:solidFill>
                  <a:schemeClr val="tx2"/>
                </a:solidFill>
              </a:rPr>
              <a:t>Rubbermaid</a:t>
            </a:r>
          </a:p>
        </p:txBody>
      </p:sp>
      <p:sp>
        <p:nvSpPr>
          <p:cNvPr id="35850" name="Rectangle 2"/>
          <p:cNvSpPr txBox="1">
            <a:spLocks noChangeArrowheads="1"/>
          </p:cNvSpPr>
          <p:nvPr/>
        </p:nvSpPr>
        <p:spPr bwMode="auto">
          <a:xfrm>
            <a:off x="3952875" y="2057400"/>
            <a:ext cx="20097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>
                <a:solidFill>
                  <a:schemeClr val="tx2"/>
                </a:solidFill>
              </a:rPr>
              <a:t>Reflex Mopping System</a:t>
            </a:r>
          </a:p>
        </p:txBody>
      </p:sp>
    </p:spTree>
    <p:extLst>
      <p:ext uri="{BB962C8B-B14F-4D97-AF65-F5344CB8AC3E}">
        <p14:creationId xmlns:p14="http://schemas.microsoft.com/office/powerpoint/2010/main" val="2493115493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Knowledgeable</a:t>
            </a:r>
          </a:p>
          <a:p>
            <a:r>
              <a:rPr lang="en-US" dirty="0" smtClean="0"/>
              <a:t>Assertive </a:t>
            </a:r>
          </a:p>
          <a:p>
            <a:r>
              <a:rPr lang="en-US" dirty="0" smtClean="0"/>
              <a:t>Sustainable</a:t>
            </a:r>
          </a:p>
          <a:p>
            <a:r>
              <a:rPr lang="en-US" dirty="0" smtClean="0"/>
              <a:t>Younger Generation</a:t>
            </a:r>
          </a:p>
          <a:p>
            <a:r>
              <a:rPr lang="en-US" dirty="0" smtClean="0"/>
              <a:t>Children and Singles (women &amp; ethnic)</a:t>
            </a:r>
          </a:p>
          <a:p>
            <a:r>
              <a:rPr lang="en-US" dirty="0" smtClean="0"/>
              <a:t>High Expectations</a:t>
            </a:r>
          </a:p>
          <a:p>
            <a:pPr lvl="1"/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Certification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8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4000" smtClean="0"/>
              <a:t>HOS Orbot Orbital Floor Machine</a:t>
            </a:r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4800">
                <a:solidFill>
                  <a:schemeClr val="tx2"/>
                </a:solidFill>
              </a:rPr>
              <a:t>www.hos-usa.com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60525"/>
            <a:ext cx="30067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733800" cy="3810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Ease of use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Works on all surfaces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Carpet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Wood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Stone/Concrete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Terrazzo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Ceramic Tile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VCT</a:t>
            </a:r>
          </a:p>
          <a:p>
            <a:pPr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u="sng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0539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3600" smtClean="0"/>
              <a:t>Dry Vapor Steamer - TANCS</a:t>
            </a: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>
                <a:solidFill>
                  <a:schemeClr val="tx2"/>
                </a:solidFill>
              </a:rPr>
              <a:t>www.advap.com</a:t>
            </a: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905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0809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New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6705600" cy="38401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Wireless/Digitally Connected</a:t>
            </a:r>
          </a:p>
          <a:p>
            <a:pPr>
              <a:defRPr/>
            </a:pPr>
            <a:r>
              <a:rPr lang="en-US" altLang="en-US" dirty="0" smtClean="0"/>
              <a:t>Sensors on Everything</a:t>
            </a:r>
          </a:p>
          <a:p>
            <a:pPr>
              <a:defRPr/>
            </a:pPr>
            <a:r>
              <a:rPr lang="en-US" altLang="en-US" dirty="0" smtClean="0"/>
              <a:t>Personality for Robots</a:t>
            </a:r>
          </a:p>
          <a:p>
            <a:pPr>
              <a:defRPr/>
            </a:pPr>
            <a:r>
              <a:rPr lang="en-US" altLang="en-US" dirty="0" smtClean="0"/>
              <a:t>Fleet Management</a:t>
            </a:r>
          </a:p>
          <a:p>
            <a:pPr>
              <a:defRPr/>
            </a:pP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Party Audits &amp; Certification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1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8077200" cy="4343400"/>
          </a:xfrm>
        </p:spPr>
        <p:txBody>
          <a:bodyPr/>
          <a:lstStyle/>
          <a:p>
            <a:r>
              <a:rPr lang="en-US" altLang="en-US" smtClean="0"/>
              <a:t>New Chemicals</a:t>
            </a:r>
            <a:br>
              <a:rPr lang="en-US" altLang="en-US" smtClean="0"/>
            </a:br>
            <a:r>
              <a:rPr lang="en-US" altLang="en-US" smtClean="0"/>
              <a:t>Less Chemicals</a:t>
            </a:r>
            <a:br>
              <a:rPr lang="en-US" altLang="en-US" smtClean="0"/>
            </a:br>
            <a:r>
              <a:rPr lang="en-US" altLang="en-US" smtClean="0"/>
              <a:t>No Chemicals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000" smtClean="0"/>
              <a:t>Chemical Free Cleaning Network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www.cfcn.info</a:t>
            </a:r>
          </a:p>
        </p:txBody>
      </p:sp>
    </p:spTree>
    <p:extLst>
      <p:ext uri="{BB962C8B-B14F-4D97-AF65-F5344CB8AC3E}">
        <p14:creationId xmlns:p14="http://schemas.microsoft.com/office/powerpoint/2010/main" val="2906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Engineered Water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0687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>
                <a:hlinkClick r:id="rId2"/>
              </a:rPr>
              <a:t>www.annihilare.com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3"/>
              </a:rPr>
              <a:t>www.geneontechnologies.com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4"/>
              </a:rPr>
              <a:t>www.ecolab.com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5"/>
              </a:rPr>
              <a:t>www.pathosans.com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6"/>
              </a:rPr>
              <a:t>www.cleancoretech.com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7"/>
              </a:rPr>
              <a:t>www.hsp.com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>
                <a:hlinkClick r:id="rId8"/>
              </a:rPr>
              <a:t>www.zbioscience.com</a:t>
            </a:r>
            <a:r>
              <a:rPr lang="en-US" altLang="en-US" dirty="0" smtClean="0"/>
              <a:t> (probiotics)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526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Nano Disinfectant Products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u="sng" dirty="0" smtClean="0">
                <a:hlinkClick r:id="rId2"/>
              </a:rPr>
              <a:t>www.microx1.com/microx1_microprotex.html</a:t>
            </a:r>
            <a:endParaRPr lang="en-US" sz="2800" dirty="0"/>
          </a:p>
          <a:p>
            <a:pPr>
              <a:defRPr/>
            </a:pPr>
            <a:r>
              <a:rPr lang="en-US" u="sng" dirty="0" smtClean="0">
                <a:hlinkClick r:id="rId3"/>
              </a:rPr>
              <a:t>www.genesisurfacetechnologies.com</a:t>
            </a:r>
            <a:endParaRPr lang="en-US" u="sng" dirty="0" smtClean="0"/>
          </a:p>
          <a:p>
            <a:pPr>
              <a:defRPr/>
            </a:pPr>
            <a:r>
              <a:rPr lang="en-US" u="sng" dirty="0" smtClean="0">
                <a:hlinkClick r:id="rId4"/>
              </a:rPr>
              <a:t>www.bactibarrier.com</a:t>
            </a:r>
            <a:endParaRPr lang="en-US" u="sng" dirty="0" smtClean="0"/>
          </a:p>
          <a:p>
            <a:pPr>
              <a:defRPr/>
            </a:pPr>
            <a:r>
              <a:rPr lang="en-US" u="sng" dirty="0" smtClean="0">
                <a:hlinkClick r:id="rId5"/>
              </a:rPr>
              <a:t>www.permanonusa.com</a:t>
            </a:r>
            <a:endParaRPr lang="en-US" dirty="0"/>
          </a:p>
          <a:p>
            <a:pPr>
              <a:defRPr/>
            </a:pPr>
            <a:r>
              <a:rPr lang="en-US" u="sng" dirty="0" smtClean="0">
                <a:hlinkClick r:id="rId6"/>
              </a:rPr>
              <a:t>www.ecosealsafe.com</a:t>
            </a:r>
            <a:endParaRPr lang="en-US" u="sng" dirty="0" smtClean="0"/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hlinkClick r:id="rId7"/>
              </a:rPr>
              <a:t>www.xytoblast.com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u="sng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6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3600" smtClean="0"/>
              <a:t>Nano Quartz Coatings</a:t>
            </a: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>
                <a:solidFill>
                  <a:schemeClr val="tx2"/>
                </a:solidFill>
              </a:rPr>
              <a:t>www.inovexcoatings.com</a:t>
            </a:r>
          </a:p>
        </p:txBody>
      </p:sp>
      <p:pic>
        <p:nvPicPr>
          <p:cNvPr id="522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44616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3600" smtClean="0"/>
              <a:t>SIMIX Coatings</a:t>
            </a: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>
                <a:solidFill>
                  <a:schemeClr val="tx2"/>
                </a:solidFill>
              </a:rPr>
              <a:t>www.simixusa.com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11313"/>
            <a:ext cx="60198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0133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23900" y="990600"/>
            <a:ext cx="8305800" cy="685800"/>
          </a:xfrm>
        </p:spPr>
        <p:txBody>
          <a:bodyPr/>
          <a:lstStyle/>
          <a:p>
            <a:r>
              <a:rPr lang="en-US" altLang="en-US" sz="3600" smtClean="0"/>
              <a:t>Semi-Permanent Coatings Urethane</a:t>
            </a:r>
          </a:p>
        </p:txBody>
      </p:sp>
      <p:sp>
        <p:nvSpPr>
          <p:cNvPr id="54275" name="Title 1"/>
          <p:cNvSpPr txBox="1">
            <a:spLocks/>
          </p:cNvSpPr>
          <p:nvPr/>
        </p:nvSpPr>
        <p:spPr bwMode="auto">
          <a:xfrm>
            <a:off x="762000" y="5257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3600">
                <a:solidFill>
                  <a:schemeClr val="tx2"/>
                </a:solidFill>
              </a:rPr>
              <a:t>www.ultradt.com</a:t>
            </a:r>
          </a:p>
          <a:p>
            <a:pPr algn="ctr" eaLnBrk="0" hangingPunct="0"/>
            <a:r>
              <a:rPr lang="en-US" altLang="en-US" sz="3600">
                <a:solidFill>
                  <a:schemeClr val="tx2"/>
                </a:solidFill>
              </a:rPr>
              <a:t>P-320-266-0718</a:t>
            </a:r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90688"/>
            <a:ext cx="51816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67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3600" smtClean="0"/>
              <a:t>Mondo Flooring</a:t>
            </a:r>
          </a:p>
        </p:txBody>
      </p:sp>
      <p:sp>
        <p:nvSpPr>
          <p:cNvPr id="56323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>
                <a:solidFill>
                  <a:schemeClr val="tx2"/>
                </a:solidFill>
              </a:rPr>
              <a:t>www.mondocontractflooring.com</a:t>
            </a: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29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98577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Staffing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and Keeping Employees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Young Generation</a:t>
            </a:r>
          </a:p>
          <a:p>
            <a:r>
              <a:rPr lang="en-US" dirty="0" smtClean="0"/>
              <a:t>Vocal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Pay and Benefits</a:t>
            </a:r>
          </a:p>
          <a:p>
            <a:r>
              <a:rPr lang="en-US" dirty="0" smtClean="0"/>
              <a:t>Partners – Different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43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r>
              <a:rPr lang="en-US" altLang="en-US" sz="3600" smtClean="0"/>
              <a:t>Nora Flooring</a:t>
            </a:r>
          </a:p>
        </p:txBody>
      </p:sp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>
                <a:solidFill>
                  <a:schemeClr val="tx2"/>
                </a:solidFill>
              </a:rPr>
              <a:t>www.nora.com</a:t>
            </a: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57350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6638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77200" cy="838200"/>
          </a:xfrm>
        </p:spPr>
        <p:txBody>
          <a:bodyPr/>
          <a:lstStyle/>
          <a:p>
            <a:r>
              <a:rPr lang="en-US" altLang="en-US" smtClean="0"/>
              <a:t>Wood Refinishing &amp; Repair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 smtClean="0"/>
              <a:t>Tools, stains and training for wood and leather repair and refinishing</a:t>
            </a:r>
          </a:p>
          <a:p>
            <a:pPr>
              <a:defRPr/>
            </a:pPr>
            <a:r>
              <a:rPr lang="en-US" altLang="en-US" sz="2400" dirty="0" smtClean="0"/>
              <a:t>Mohawk Finishing Products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dirty="0" smtClean="0">
                <a:hlinkClick r:id="rId2"/>
              </a:rPr>
              <a:t>www.mohawk-finishing.com</a:t>
            </a:r>
            <a:r>
              <a:rPr lang="en-US" altLang="en-US" dirty="0" smtClean="0"/>
              <a:t>, P- 800-545-0047</a:t>
            </a:r>
          </a:p>
          <a:p>
            <a:pPr>
              <a:defRPr/>
            </a:pPr>
            <a:r>
              <a:rPr lang="en-US" altLang="en-US" sz="2400" dirty="0" err="1" smtClean="0"/>
              <a:t>Konig</a:t>
            </a:r>
            <a:r>
              <a:rPr lang="en-US" altLang="en-US" sz="2400" dirty="0" smtClean="0"/>
              <a:t> Touchup</a:t>
            </a:r>
            <a:endParaRPr lang="en-US" altLang="en-US" sz="2400" dirty="0"/>
          </a:p>
          <a:p>
            <a:pPr marL="800100" lvl="2" indent="0">
              <a:buFontTx/>
              <a:buNone/>
              <a:defRPr/>
            </a:pPr>
            <a:r>
              <a:rPr lang="en-US" altLang="en-US" dirty="0" smtClean="0">
                <a:hlinkClick r:id="rId3"/>
              </a:rPr>
              <a:t>www.konigtouchup.com</a:t>
            </a:r>
            <a:endParaRPr lang="en-US" altLang="en-US" dirty="0" smtClean="0">
              <a:hlinkClick r:id="rId4"/>
            </a:endParaRPr>
          </a:p>
          <a:p>
            <a:pPr>
              <a:defRPr/>
            </a:pPr>
            <a:r>
              <a:rPr lang="en-US" altLang="en-US" sz="2400" dirty="0" smtClean="0">
                <a:hlinkClick r:id="rId4"/>
              </a:rPr>
              <a:t>www.cal-floor.com</a:t>
            </a:r>
            <a:r>
              <a:rPr lang="en-US" altLang="en-US" sz="2400" dirty="0" smtClean="0"/>
              <a:t> (repair kits for all floors)</a:t>
            </a:r>
          </a:p>
          <a:p>
            <a:pPr>
              <a:defRPr/>
            </a:pPr>
            <a:r>
              <a:rPr lang="en-US" altLang="en-US" sz="2400" dirty="0" smtClean="0"/>
              <a:t>National Wood Flooring Association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dirty="0" smtClean="0">
                <a:hlinkClick r:id="rId5"/>
              </a:rPr>
              <a:t>www.nwfa.org</a:t>
            </a: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Maple Flooring Manufacturers Association</a:t>
            </a:r>
            <a:endParaRPr lang="en-US" altLang="en-US" sz="2400" dirty="0"/>
          </a:p>
          <a:p>
            <a:pPr marL="800100" lvl="2" indent="0">
              <a:buFontTx/>
              <a:buNone/>
              <a:defRPr/>
            </a:pPr>
            <a:r>
              <a:rPr lang="en-US" altLang="en-US" dirty="0" smtClean="0">
                <a:hlinkClick r:id="rId5"/>
              </a:rPr>
              <a:t>www.maplefloor.org</a:t>
            </a:r>
            <a:endParaRPr lang="en-US" altLang="en-US" dirty="0"/>
          </a:p>
          <a:p>
            <a:pPr marL="800100" lvl="2" indent="0">
              <a:buFontTx/>
              <a:buNone/>
              <a:defRPr/>
            </a:pPr>
            <a:endParaRPr lang="en-US" altLang="en-US" dirty="0" smtClean="0"/>
          </a:p>
          <a:p>
            <a:pPr marL="800100" lvl="2" indent="0">
              <a:buFontTx/>
              <a:buNone/>
              <a:defRPr/>
            </a:pPr>
            <a:endParaRPr lang="en-US" altLang="en-US" dirty="0">
              <a:hlinkClick r:id="rId4"/>
            </a:endParaRPr>
          </a:p>
          <a:p>
            <a:pPr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797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800600"/>
            <a:ext cx="1177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94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477000" cy="5105400"/>
          </a:xfrm>
        </p:spPr>
        <p:txBody>
          <a:bodyPr/>
          <a:lstStyle/>
          <a:p>
            <a:r>
              <a:rPr lang="en-US" altLang="en-US" sz="5400" smtClean="0"/>
              <a:t>You must be aware of and prepare for changes taking place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838057581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Impactors on Cleaning Results and Carpet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en-US" dirty="0" smtClean="0"/>
              <a:t>Specification and Installation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Spotting (daily)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Vacuuming (dry soil removal)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Cleaning (interim &amp; deep cleaning)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Repair (seams, sprouts, edges)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Replacement (beyond cleaning)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Disposal/Recycle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4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81200"/>
            <a:ext cx="2327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New Carpet Installation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648200" cy="434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Koolglide</a:t>
            </a:r>
            <a:r>
              <a:rPr lang="en-US" dirty="0" smtClean="0"/>
              <a:t> “Radio Wave” Seaming Iron</a:t>
            </a:r>
          </a:p>
          <a:p>
            <a:pPr>
              <a:defRPr/>
            </a:pPr>
            <a:r>
              <a:rPr lang="en-US" dirty="0" err="1" smtClean="0"/>
              <a:t>Gundlach</a:t>
            </a:r>
            <a:r>
              <a:rPr lang="en-US" dirty="0" smtClean="0"/>
              <a:t> Hot Glue 2 Seaming Gun/System</a:t>
            </a:r>
          </a:p>
          <a:p>
            <a:pPr>
              <a:defRPr/>
            </a:pPr>
            <a:r>
              <a:rPr lang="en-US" dirty="0" smtClean="0"/>
              <a:t>Spot Dye Kits </a:t>
            </a:r>
          </a:p>
          <a:p>
            <a:pPr>
              <a:defRPr/>
            </a:pPr>
            <a:r>
              <a:rPr lang="en-US" dirty="0" smtClean="0"/>
              <a:t>Coatings and Treatments (Nano/</a:t>
            </a:r>
            <a:r>
              <a:rPr lang="en-US" dirty="0" err="1" smtClean="0"/>
              <a:t>Inovex</a:t>
            </a:r>
            <a:r>
              <a:rPr lang="en-US" dirty="0" smtClean="0"/>
              <a:t>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634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098675"/>
            <a:ext cx="18208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1"/>
            <a:ext cx="3182938" cy="160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58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Carpet Vacuum/Pile Lifter</a:t>
            </a:r>
          </a:p>
        </p:txBody>
      </p:sp>
      <p:pic>
        <p:nvPicPr>
          <p:cNvPr id="645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1905000"/>
            <a:ext cx="3063875" cy="3840163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1400" y="1752600"/>
            <a:ext cx="525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“Host” Liberator</a:t>
            </a:r>
          </a:p>
          <a:p>
            <a:pPr>
              <a:defRPr/>
            </a:pPr>
            <a:r>
              <a:rPr lang="en-US" dirty="0" smtClean="0"/>
              <a:t>4 Stage </a:t>
            </a:r>
            <a:r>
              <a:rPr lang="en-US" dirty="0" err="1" smtClean="0"/>
              <a:t>Vac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Cylindrical Counter Rotating Brushes</a:t>
            </a:r>
          </a:p>
          <a:p>
            <a:pPr>
              <a:defRPr/>
            </a:pPr>
            <a:r>
              <a:rPr lang="en-US" dirty="0" smtClean="0"/>
              <a:t>Lifts Pile</a:t>
            </a:r>
          </a:p>
          <a:p>
            <a:pPr>
              <a:defRPr/>
            </a:pPr>
            <a:r>
              <a:rPr lang="en-US" dirty="0" smtClean="0"/>
              <a:t>Low Moisture</a:t>
            </a:r>
          </a:p>
          <a:p>
            <a:pPr>
              <a:defRPr/>
            </a:pPr>
            <a:r>
              <a:rPr lang="en-US" dirty="0" smtClean="0"/>
              <a:t>Powder Or Encapsulate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64517" name="Title 1"/>
          <p:cNvSpPr txBox="1">
            <a:spLocks/>
          </p:cNvSpPr>
          <p:nvPr/>
        </p:nvSpPr>
        <p:spPr bwMode="auto">
          <a:xfrm>
            <a:off x="762000" y="58674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4400">
                <a:solidFill>
                  <a:schemeClr val="tx2"/>
                </a:solidFill>
              </a:rPr>
              <a:t>www.hostdry.com</a:t>
            </a:r>
          </a:p>
        </p:txBody>
      </p:sp>
    </p:spTree>
    <p:extLst>
      <p:ext uri="{BB962C8B-B14F-4D97-AF65-F5344CB8AC3E}">
        <p14:creationId xmlns:p14="http://schemas.microsoft.com/office/powerpoint/2010/main" val="460093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Amsterdam ISSA Videos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Top Innovations at ISSA/INTERCLEAN 2016 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://www.youtube.com/watch?v=QE5-3bTMnlw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interview with yours truly, and </a:t>
            </a:r>
            <a:r>
              <a:rPr lang="en-US" dirty="0" smtClean="0"/>
              <a:t>other show </a:t>
            </a:r>
            <a:r>
              <a:rPr lang="en-US" dirty="0"/>
              <a:t>interviews by Vincent Everts. </a:t>
            </a:r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www.youtube.com/watch?v=Gmi0sMcPa1Q&amp;feature=youtu.be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miss the ISSA INTERCLEAN Show North America, in Chicago, Oct 23 – 26, 2016.</a:t>
            </a:r>
          </a:p>
        </p:txBody>
      </p:sp>
    </p:spTree>
    <p:extLst>
      <p:ext uri="{BB962C8B-B14F-4D97-AF65-F5344CB8AC3E}">
        <p14:creationId xmlns:p14="http://schemas.microsoft.com/office/powerpoint/2010/main" val="8187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Insights from Amsterdam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Speed of Change and Evolution</a:t>
            </a:r>
          </a:p>
          <a:p>
            <a:r>
              <a:rPr lang="en-US" dirty="0" smtClean="0"/>
              <a:t>Robotics – Evolving – Sealed Air</a:t>
            </a:r>
          </a:p>
          <a:p>
            <a:r>
              <a:rPr lang="en-US" dirty="0" smtClean="0"/>
              <a:t>Linked, Tracked</a:t>
            </a:r>
            <a:r>
              <a:rPr lang="en-US" dirty="0"/>
              <a:t> </a:t>
            </a:r>
            <a:r>
              <a:rPr lang="en-US" smtClean="0"/>
              <a:t>&amp; Monitored</a:t>
            </a:r>
            <a:endParaRPr lang="en-US" dirty="0" smtClean="0"/>
          </a:p>
          <a:p>
            <a:r>
              <a:rPr lang="en-US" dirty="0" smtClean="0"/>
              <a:t>Sensors and Beacons</a:t>
            </a:r>
          </a:p>
          <a:p>
            <a:r>
              <a:rPr lang="en-US" dirty="0" smtClean="0"/>
              <a:t>Digital World is Right Around the Corner</a:t>
            </a:r>
          </a:p>
          <a:p>
            <a:r>
              <a:rPr lang="en-US" dirty="0" smtClean="0"/>
              <a:t>Augmented Reality</a:t>
            </a:r>
          </a:p>
          <a:p>
            <a:r>
              <a:rPr lang="en-US" dirty="0" smtClean="0"/>
              <a:t>Internet of Clean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70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Free Stuff Links</a:t>
            </a:r>
            <a:br>
              <a:rPr lang="en-US" dirty="0" smtClean="0"/>
            </a:br>
            <a:r>
              <a:rPr lang="en-US" dirty="0" smtClean="0"/>
              <a:t>www.cleaningconsultants.com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Emerging Trends PPT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www.cleaningconsultants.com/freestuff/Emergingtrendsincleaning0516.pdf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Effective Training PPT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www.cleaningconsultants.com/freestuff/EffectiveTraining2016.pdf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605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Laws &amp; Regulation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and More Taxes </a:t>
            </a:r>
          </a:p>
          <a:p>
            <a:r>
              <a:rPr lang="en-US" dirty="0" smtClean="0"/>
              <a:t>Hidden Costs</a:t>
            </a:r>
          </a:p>
          <a:p>
            <a:r>
              <a:rPr lang="en-US" dirty="0" smtClean="0"/>
              <a:t>Barriers to Start Up - No Cushion</a:t>
            </a:r>
          </a:p>
          <a:p>
            <a:r>
              <a:rPr lang="en-US" dirty="0" smtClean="0"/>
              <a:t>Barriers to Business Operation</a:t>
            </a:r>
          </a:p>
          <a:p>
            <a:r>
              <a:rPr lang="en-US" dirty="0" smtClean="0"/>
              <a:t>WA. Not a Business Friendly  State</a:t>
            </a:r>
          </a:p>
          <a:p>
            <a:r>
              <a:rPr lang="en-US" dirty="0" smtClean="0"/>
              <a:t>Increasing Power and Oversight</a:t>
            </a:r>
          </a:p>
          <a:p>
            <a:r>
              <a:rPr lang="en-US" dirty="0" smtClean="0"/>
              <a:t>Banking &amp; Seizure Powers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21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447800"/>
          </a:xfrm>
        </p:spPr>
        <p:txBody>
          <a:bodyPr/>
          <a:lstStyle/>
          <a:p>
            <a:r>
              <a:rPr lang="en-US" altLang="en-US" sz="4800" smtClean="0"/>
              <a:t>Thank You</a:t>
            </a:r>
          </a:p>
        </p:txBody>
      </p:sp>
      <p:pic>
        <p:nvPicPr>
          <p:cNvPr id="65539" name="Picture 4" descr="C:\Users\wgriffin\AppData\Local\Microsoft\Windows\Temporary Internet Files\Content.Outlook\W4YCZS1J\Bill Griffin (2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r="22223" b="752"/>
          <a:stretch>
            <a:fillRect/>
          </a:stretch>
        </p:blipFill>
        <p:spPr bwMode="auto">
          <a:xfrm>
            <a:off x="3581400" y="2651125"/>
            <a:ext cx="2667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Placeholder 2"/>
          <p:cNvSpPr>
            <a:spLocks noGrp="1"/>
          </p:cNvSpPr>
          <p:nvPr>
            <p:ph idx="1"/>
          </p:nvPr>
        </p:nvSpPr>
        <p:spPr>
          <a:xfrm>
            <a:off x="3810000" y="5181600"/>
            <a:ext cx="2971800" cy="10668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1400" dirty="0" err="1" smtClean="0"/>
              <a:t>Wm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R. Griffin, </a:t>
            </a:r>
            <a:r>
              <a:rPr lang="en-US" altLang="en-US" sz="1400" dirty="0" smtClean="0"/>
              <a:t>President 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Cleaning </a:t>
            </a:r>
            <a:r>
              <a:rPr lang="en-US" altLang="en-US" sz="1400" dirty="0" smtClean="0"/>
              <a:t>Consultant Services, </a:t>
            </a:r>
            <a:r>
              <a:rPr lang="en-US" altLang="en-US" sz="1400" dirty="0" smtClean="0"/>
              <a:t>Inc.</a:t>
            </a:r>
          </a:p>
          <a:p>
            <a:pPr marL="0" indent="0">
              <a:buFontTx/>
              <a:buNone/>
            </a:pPr>
            <a:r>
              <a:rPr lang="en-US" altLang="en-US" sz="1400" dirty="0" smtClean="0">
                <a:hlinkClick r:id="rId3"/>
              </a:rPr>
              <a:t>www.cleaningconsultants.com</a:t>
            </a:r>
            <a:endParaRPr lang="en-US" altLang="en-US" sz="1400" dirty="0" smtClean="0"/>
          </a:p>
          <a:p>
            <a:pPr marL="0" indent="0">
              <a:buFontTx/>
              <a:buNone/>
            </a:pPr>
            <a:r>
              <a:rPr lang="en-US" altLang="en-US" sz="1400" dirty="0" smtClean="0"/>
              <a:t>C-206-849-0179</a:t>
            </a:r>
            <a:endParaRPr lang="en-US" altLang="en-US" sz="1400" dirty="0" smtClean="0"/>
          </a:p>
          <a:p>
            <a:pPr marL="0" indent="0" algn="ctr">
              <a:buFontTx/>
              <a:buNone/>
            </a:pPr>
            <a:r>
              <a:rPr lang="en-US" altLang="en-US" sz="1400" dirty="0" smtClean="0"/>
              <a:t>	       </a:t>
            </a:r>
          </a:p>
          <a:p>
            <a:pPr marL="0" indent="0">
              <a:buFontTx/>
              <a:buNone/>
            </a:pPr>
            <a:endParaRPr lang="en-US" altLang="en-US" sz="1400" dirty="0" smtClean="0"/>
          </a:p>
          <a:p>
            <a:pPr marL="0" indent="0">
              <a:buFontTx/>
              <a:buNone/>
            </a:pPr>
            <a:endParaRPr lang="en-US" altLang="en-US" sz="1400" dirty="0" smtClean="0"/>
          </a:p>
        </p:txBody>
      </p:sp>
      <p:pic>
        <p:nvPicPr>
          <p:cNvPr id="6554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743200"/>
            <a:ext cx="177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76688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9" y="3976688"/>
            <a:ext cx="22653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69" y="1813496"/>
            <a:ext cx="2084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9363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Marketing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Ways to Reach and Convince </a:t>
            </a:r>
          </a:p>
          <a:p>
            <a:r>
              <a:rPr lang="en-US" dirty="0" smtClean="0"/>
              <a:t>Internet - Website</a:t>
            </a:r>
          </a:p>
          <a:p>
            <a:r>
              <a:rPr lang="en-US" dirty="0" smtClean="0"/>
              <a:t>Social Media </a:t>
            </a:r>
          </a:p>
          <a:p>
            <a:r>
              <a:rPr lang="en-US" dirty="0" smtClean="0"/>
              <a:t>Yelp &amp; Others</a:t>
            </a:r>
          </a:p>
          <a:p>
            <a:r>
              <a:rPr lang="en-US" dirty="0" smtClean="0"/>
              <a:t>Uber, Air B &amp; B</a:t>
            </a:r>
          </a:p>
          <a:p>
            <a:r>
              <a:rPr lang="en-US" dirty="0" smtClean="0"/>
              <a:t>Amazon, Home Depot and ???</a:t>
            </a:r>
          </a:p>
          <a:p>
            <a:r>
              <a:rPr lang="en-US" dirty="0" smtClean="0"/>
              <a:t>Take Care of the Customer</a:t>
            </a:r>
          </a:p>
          <a:p>
            <a:r>
              <a:rPr lang="en-US" dirty="0" smtClean="0"/>
              <a:t>Stay Current with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Tech Carpet</a:t>
            </a:r>
          </a:p>
          <a:p>
            <a:pPr lvl="1"/>
            <a:r>
              <a:rPr lang="en-US" dirty="0" smtClean="0"/>
              <a:t>Sensor and linked</a:t>
            </a:r>
          </a:p>
          <a:p>
            <a:r>
              <a:rPr lang="en-US" dirty="0" smtClean="0"/>
              <a:t>Build it Pet Friendly </a:t>
            </a:r>
          </a:p>
          <a:p>
            <a:r>
              <a:rPr lang="en-US" dirty="0" smtClean="0"/>
              <a:t>Evolving Cleaning Processes</a:t>
            </a:r>
          </a:p>
          <a:p>
            <a:pPr lvl="1"/>
            <a:r>
              <a:rPr lang="en-US" dirty="0" smtClean="0"/>
              <a:t>Dry vapor and ???</a:t>
            </a:r>
          </a:p>
          <a:p>
            <a:r>
              <a:rPr lang="en-US" dirty="0" smtClean="0"/>
              <a:t>Fact Based Science</a:t>
            </a:r>
          </a:p>
          <a:p>
            <a:pPr lvl="1"/>
            <a:r>
              <a:rPr lang="en-US" dirty="0" smtClean="0"/>
              <a:t>Vacuuming of dry soil</a:t>
            </a:r>
          </a:p>
          <a:p>
            <a:pPr lvl="1"/>
            <a:r>
              <a:rPr lang="en-US" dirty="0" smtClean="0"/>
              <a:t>Focus on Prevention</a:t>
            </a:r>
          </a:p>
          <a:p>
            <a:pPr lvl="2"/>
            <a:r>
              <a:rPr lang="en-US" dirty="0" smtClean="0"/>
              <a:t>Shoes, pets, entry matting, rugs</a:t>
            </a:r>
          </a:p>
          <a:p>
            <a:pPr lvl="1"/>
            <a:r>
              <a:rPr lang="en-US" dirty="0" smtClean="0"/>
              <a:t>Fibers and Construction</a:t>
            </a:r>
          </a:p>
          <a:p>
            <a:pPr lvl="1"/>
            <a:r>
              <a:rPr lang="en-US" dirty="0" smtClean="0"/>
              <a:t>Renters – liability – 80% with pets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31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Amsterdam Leaning Buildings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4207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Lucerne, Switzerland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7252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741</Words>
  <Application>Microsoft Office PowerPoint</Application>
  <PresentationFormat>On-screen Show (4:3)</PresentationFormat>
  <Paragraphs>251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CCINW Emerging Trends  2016 and Beyond</vt:lpstr>
      <vt:lpstr>Surfaces We Clean</vt:lpstr>
      <vt:lpstr>Customer Expectations</vt:lpstr>
      <vt:lpstr> Staffing </vt:lpstr>
      <vt:lpstr> Laws &amp; Regulation </vt:lpstr>
      <vt:lpstr> Marketing </vt:lpstr>
      <vt:lpstr>Technology</vt:lpstr>
      <vt:lpstr>Amsterdam Leaning Buildings</vt:lpstr>
      <vt:lpstr>Lucerne, Switzerland</vt:lpstr>
      <vt:lpstr>Wood Floor – 3D - Installed in 1740</vt:lpstr>
      <vt:lpstr>Same Floor Different View</vt:lpstr>
      <vt:lpstr>Same Floor No Nails – Wood Pegs</vt:lpstr>
      <vt:lpstr>Cleaning at 10,000 Feet</vt:lpstr>
      <vt:lpstr>View From 10,000 Feet</vt:lpstr>
      <vt:lpstr>Facility App</vt:lpstr>
      <vt:lpstr>Dry Vapor Carpet Extractor</vt:lpstr>
      <vt:lpstr>Personalization of Carts &amp; Equipment</vt:lpstr>
      <vt:lpstr>RAI Hall – Amsterdam Home of ISSA/INTERCLEAN</vt:lpstr>
      <vt:lpstr>Robotic Scrubber Drier</vt:lpstr>
      <vt:lpstr>Makita Robot Vac</vt:lpstr>
      <vt:lpstr>Robot Arena</vt:lpstr>
      <vt:lpstr>Two Robots</vt:lpstr>
      <vt:lpstr>Robots for Education Market</vt:lpstr>
      <vt:lpstr>Everything is Changing</vt:lpstr>
      <vt:lpstr>No One Stands Still</vt:lpstr>
      <vt:lpstr>Technology</vt:lpstr>
      <vt:lpstr>Opportunities</vt:lpstr>
      <vt:lpstr>Hard Floor Care</vt:lpstr>
      <vt:lpstr>Micro Fibers and Flat Mops</vt:lpstr>
      <vt:lpstr>HOS Orbot Orbital Floor Machine</vt:lpstr>
      <vt:lpstr>Dry Vapor Steamer - TANCS</vt:lpstr>
      <vt:lpstr>New Trends</vt:lpstr>
      <vt:lpstr>New Chemicals Less Chemicals No Chemicals  Chemical Free Cleaning Network www.cfcn.info</vt:lpstr>
      <vt:lpstr>Engineered Water</vt:lpstr>
      <vt:lpstr>Nano Disinfectant Products </vt:lpstr>
      <vt:lpstr>Nano Quartz Coatings</vt:lpstr>
      <vt:lpstr>SIMIX Coatings</vt:lpstr>
      <vt:lpstr>Semi-Permanent Coatings Urethane</vt:lpstr>
      <vt:lpstr>Mondo Flooring</vt:lpstr>
      <vt:lpstr>Nora Flooring</vt:lpstr>
      <vt:lpstr>Wood Refinishing &amp; Repair</vt:lpstr>
      <vt:lpstr>You must be aware of and prepare for changes taking place today and in the future.</vt:lpstr>
      <vt:lpstr>Impactors on Cleaning Results and Carpet Life</vt:lpstr>
      <vt:lpstr>New Carpet Installation Technology</vt:lpstr>
      <vt:lpstr>Carpet Vacuum/Pile Lifter</vt:lpstr>
      <vt:lpstr>Amsterdam ISSA Videos </vt:lpstr>
      <vt:lpstr> Insights from Amsterdam  </vt:lpstr>
      <vt:lpstr> Free Stuff Links www.cleaningconsultants.com </vt:lpstr>
      <vt:lpstr>Flower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CCINW Emerging Trends  2016 and Beyond</dc:title>
  <dc:creator>wgriffin</dc:creator>
  <cp:lastModifiedBy>webdev</cp:lastModifiedBy>
  <cp:revision>21</cp:revision>
  <cp:lastPrinted>2016-05-31T21:56:40Z</cp:lastPrinted>
  <dcterms:created xsi:type="dcterms:W3CDTF">2016-05-31T14:00:45Z</dcterms:created>
  <dcterms:modified xsi:type="dcterms:W3CDTF">2016-05-31T22:20:17Z</dcterms:modified>
</cp:coreProperties>
</file>